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9.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80" r:id="rId6"/>
    <p:sldMasterId id="2147483802" r:id="rId7"/>
    <p:sldMasterId id="2147483814" r:id="rId8"/>
    <p:sldMasterId id="2147483842" r:id="rId9"/>
    <p:sldMasterId id="2147483880" r:id="rId10"/>
    <p:sldMasterId id="2147483918" r:id="rId11"/>
  </p:sldMasterIdLst>
  <p:notesMasterIdLst>
    <p:notesMasterId r:id="rId30"/>
  </p:notesMasterIdLst>
  <p:sldIdLst>
    <p:sldId id="257" r:id="rId12"/>
    <p:sldId id="404" r:id="rId13"/>
    <p:sldId id="406" r:id="rId14"/>
    <p:sldId id="407" r:id="rId15"/>
    <p:sldId id="408" r:id="rId16"/>
    <p:sldId id="409" r:id="rId17"/>
    <p:sldId id="410" r:id="rId18"/>
    <p:sldId id="411" r:id="rId19"/>
    <p:sldId id="412" r:id="rId20"/>
    <p:sldId id="405" r:id="rId21"/>
    <p:sldId id="415" r:id="rId22"/>
    <p:sldId id="416" r:id="rId23"/>
    <p:sldId id="417" r:id="rId24"/>
    <p:sldId id="369" r:id="rId25"/>
    <p:sldId id="418" r:id="rId26"/>
    <p:sldId id="403" r:id="rId27"/>
    <p:sldId id="357" r:id="rId28"/>
    <p:sldId id="39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04"/>
            <p14:sldId id="406"/>
            <p14:sldId id="407"/>
            <p14:sldId id="408"/>
            <p14:sldId id="409"/>
            <p14:sldId id="410"/>
            <p14:sldId id="411"/>
            <p14:sldId id="412"/>
            <p14:sldId id="405"/>
            <p14:sldId id="415"/>
            <p14:sldId id="416"/>
            <p14:sldId id="417"/>
            <p14:sldId id="369"/>
            <p14:sldId id="418"/>
            <p14:sldId id="403"/>
            <p14:sldId id="357"/>
          </p14:sldIdLst>
        </p14:section>
        <p14:section name="Ending" id="{9761E4D5-2856-4428-BB82-C2B56A7784B6}">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p:scale>
          <a:sx n="94" d="100"/>
          <a:sy n="94" d="100"/>
        </p:scale>
        <p:origin x="78" y="2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10/6/2016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Fedora to be the “consumer” version of RHEL</a:t>
            </a:r>
            <a:r>
              <a:rPr lang="en-US" baseline="0" dirty="0"/>
              <a:t> since it’s sponsored by Red Hat and is the foundation for the Red Hat Enterprise Linux project</a:t>
            </a:r>
          </a:p>
          <a:p>
            <a:endParaRPr lang="en-US" baseline="0" dirty="0"/>
          </a:p>
          <a:p>
            <a:r>
              <a:rPr lang="en-US" baseline="0" dirty="0"/>
              <a:t>Arch Linux – Rolling Release - </a:t>
            </a:r>
            <a:r>
              <a:rPr lang="en-US" sz="1200" b="0" i="0" kern="1200" dirty="0">
                <a:solidFill>
                  <a:schemeClr val="tx1"/>
                </a:solidFill>
                <a:effectLst/>
                <a:latin typeface="+mn-lt"/>
                <a:ea typeface="+mn-ea"/>
                <a:cs typeface="+mn-cs"/>
              </a:rPr>
              <a:t>which means any installation image is just a snapshot of the current software. Every bit of software will be updated over time without you needing to upgrade to a new “release” of Arch.</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3</a:t>
            </a:fld>
            <a:endParaRPr lang="en-US"/>
          </a:p>
        </p:txBody>
      </p:sp>
    </p:spTree>
    <p:extLst>
      <p:ext uri="{BB962C8B-B14F-4D97-AF65-F5344CB8AC3E}">
        <p14:creationId xmlns:p14="http://schemas.microsoft.com/office/powerpoint/2010/main" val="120416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here to Demo commands </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9</a:t>
            </a:fld>
            <a:endParaRPr lang="en-US"/>
          </a:p>
        </p:txBody>
      </p:sp>
    </p:spTree>
    <p:extLst>
      <p:ext uri="{BB962C8B-B14F-4D97-AF65-F5344CB8AC3E}">
        <p14:creationId xmlns:p14="http://schemas.microsoft.com/office/powerpoint/2010/main" val="113816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D23EEC-D011-B441-8F76-D7C650871203}" type="slidenum">
              <a:rPr lang="en-US" smtClean="0"/>
              <a:t>10</a:t>
            </a:fld>
            <a:endParaRPr lang="en-US"/>
          </a:p>
        </p:txBody>
      </p:sp>
    </p:spTree>
    <p:extLst>
      <p:ext uri="{BB962C8B-B14F-4D97-AF65-F5344CB8AC3E}">
        <p14:creationId xmlns:p14="http://schemas.microsoft.com/office/powerpoint/2010/main" val="335030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Libapache2-mod-auth-mysql module for the Apache 2 web server which enables HTTP authentication against information stored in a MySQL database</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is a replacement for the popular Unix crypt command. crypt was a file encryption tool that used an algorithm very close to the World War II Enigma cipher. </a:t>
            </a:r>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provides the same functionality but uses several modern algorithms such as AES.  It allows developers to use a wide range of encryption functions, without making drastic changes to their code.</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12</a:t>
            </a:fld>
            <a:endParaRPr lang="en-US"/>
          </a:p>
        </p:txBody>
      </p:sp>
    </p:spTree>
    <p:extLst>
      <p:ext uri="{BB962C8B-B14F-4D97-AF65-F5344CB8AC3E}">
        <p14:creationId xmlns:p14="http://schemas.microsoft.com/office/powerpoint/2010/main" val="325014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Libapache2-mod-auth-mysql module for the Apache 2 web server which enables HTTP authentication against information stored in a MySQL database</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is a replacement for the popular Unix crypt command. crypt was a file encryption tool that used an algorithm very close to the World War II Enigma cipher. </a:t>
            </a:r>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provides the same functionality but uses several modern algorithms such as AES.  It allows developers to use a wide range of encryption functions, without making drastic changes to their code.</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15</a:t>
            </a:fld>
            <a:endParaRPr lang="en-US"/>
          </a:p>
        </p:txBody>
      </p:sp>
    </p:spTree>
    <p:extLst>
      <p:ext uri="{BB962C8B-B14F-4D97-AF65-F5344CB8AC3E}">
        <p14:creationId xmlns:p14="http://schemas.microsoft.com/office/powerpoint/2010/main" val="261682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881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944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14304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8205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26897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1291186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209021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470705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8623657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25635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4553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721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13710591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theme" Target="../theme/theme10.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heme" Target="../theme/theme11.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theme" Target="../theme/theme6.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9.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8.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theme" Target="../theme/theme9.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10/6/2016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D099E2A-118A-4377-8F98-2DF40BCBA9F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87349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43" r:id="rId12"/>
  </p:sldLayoutIdLst>
  <p:transition>
    <p:fade/>
  </p:transition>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2" r:id="rId30"/>
    <p:sldLayoutId id="2147483763" r:id="rId31"/>
    <p:sldLayoutId id="2147483764" r:id="rId32"/>
    <p:sldLayoutId id="2147483765" r:id="rId33"/>
    <p:sldLayoutId id="2147483766" r:id="rId34"/>
    <p:sldLayoutId id="2147483767" r:id="rId35"/>
    <p:sldLayoutId id="2147483768" r:id="rId36"/>
    <p:sldLayoutId id="2147483770" r:id="rId3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2" Type="http://schemas.openxmlformats.org/officeDocument/2006/relationships/hyperlink" Target="https://httpd.apache.org/docs/current/mod/mod_proxy.html" TargetMode="External"/><Relationship Id="rId1" Type="http://schemas.openxmlformats.org/officeDocument/2006/relationships/slideLayout" Target="../slideLayouts/slideLayout2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6.xml"/></Relationships>
</file>

<file path=ppt/slides/_rels/slide17.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learnlinux" TargetMode="External"/><Relationship Id="rId1" Type="http://schemas.openxmlformats.org/officeDocument/2006/relationships/slideLayout" Target="../slideLayouts/slideLayout2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1.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1.xml"/></Relationships>
</file>

<file path=ppt/slides/_rels/slide6.xml.rels><?xml version="1.0" encoding="UTF-8" standalone="yes"?>
<Relationships xmlns="http://schemas.openxmlformats.org/package/2006/relationships"><Relationship Id="rId2" Type="http://schemas.openxmlformats.org/officeDocument/2006/relationships/hyperlink" Target="http://jessicadeen.com/tech/microsoft/15-ubuntu-linux-commands-everyone-should-know/" TargetMode="External"/><Relationship Id="rId1" Type="http://schemas.openxmlformats.org/officeDocument/2006/relationships/slideLayout" Target="../slideLayouts/slideLayout2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So You Want to Learn Linux</a:t>
            </a:r>
            <a:br>
              <a:rPr lang="en-US" sz="5400" dirty="0"/>
            </a:br>
            <a:br>
              <a:rPr lang="en-US" sz="5400" dirty="0"/>
            </a:b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Web Server - Important Considerations</a:t>
            </a:r>
          </a:p>
        </p:txBody>
      </p:sp>
      <p:sp>
        <p:nvSpPr>
          <p:cNvPr id="3" name="Content Placeholder 2"/>
          <p:cNvSpPr>
            <a:spLocks noGrp="1"/>
          </p:cNvSpPr>
          <p:nvPr>
            <p:ph idx="1"/>
          </p:nvPr>
        </p:nvSpPr>
        <p:spPr/>
        <p:txBody>
          <a:bodyPr>
            <a:normAutofit/>
          </a:bodyPr>
          <a:lstStyle/>
          <a:p>
            <a:r>
              <a:rPr lang="en-US" dirty="0"/>
              <a:t>Cost</a:t>
            </a:r>
          </a:p>
          <a:p>
            <a:pPr lvl="1"/>
            <a:r>
              <a:rPr lang="en-US" dirty="0"/>
              <a:t>Apache HTTP is free</a:t>
            </a:r>
          </a:p>
          <a:p>
            <a:pPr lvl="1"/>
            <a:r>
              <a:rPr lang="en-US" dirty="0"/>
              <a:t>Ubuntu is free</a:t>
            </a:r>
          </a:p>
          <a:p>
            <a:r>
              <a:rPr lang="en-US" dirty="0"/>
              <a:t>Physical or Virtual?</a:t>
            </a:r>
          </a:p>
          <a:p>
            <a:pPr lvl="1"/>
            <a:r>
              <a:rPr lang="en-US" dirty="0"/>
              <a:t>Is your web server going to be setup with physical infrastructure or using a virtual solution such as VMware </a:t>
            </a:r>
            <a:r>
              <a:rPr lang="en-US" dirty="0" err="1"/>
              <a:t>ESXi</a:t>
            </a:r>
            <a:r>
              <a:rPr lang="en-US" dirty="0"/>
              <a:t> or Hyper-V?</a:t>
            </a:r>
          </a:p>
          <a:p>
            <a:r>
              <a:rPr lang="en-US" dirty="0"/>
              <a:t>What kind of web site will you be deploying?</a:t>
            </a:r>
          </a:p>
          <a:p>
            <a:pPr lvl="1"/>
            <a:r>
              <a:rPr lang="en-US" dirty="0"/>
              <a:t>PHP based</a:t>
            </a:r>
          </a:p>
          <a:p>
            <a:pPr lvl="1"/>
            <a:r>
              <a:rPr lang="en-US" dirty="0"/>
              <a:t>Python based (</a:t>
            </a:r>
            <a:r>
              <a:rPr lang="en-US" dirty="0" err="1"/>
              <a:t>Django</a:t>
            </a:r>
            <a:r>
              <a:rPr lang="en-US" dirty="0"/>
              <a:t>)</a:t>
            </a:r>
          </a:p>
          <a:p>
            <a:pPr lvl="1"/>
            <a:r>
              <a:rPr lang="en-US" dirty="0"/>
              <a:t>HTML</a:t>
            </a:r>
          </a:p>
          <a:p>
            <a:pPr lvl="1"/>
            <a:r>
              <a:rPr lang="en-US" dirty="0"/>
              <a:t>Microsoft .NET (IIS)</a:t>
            </a:r>
          </a:p>
          <a:p>
            <a:pPr lvl="1"/>
            <a:endParaRPr lang="en-US" dirty="0"/>
          </a:p>
        </p:txBody>
      </p:sp>
    </p:spTree>
    <p:extLst>
      <p:ext uri="{BB962C8B-B14F-4D97-AF65-F5344CB8AC3E}">
        <p14:creationId xmlns:p14="http://schemas.microsoft.com/office/powerpoint/2010/main" val="41512034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LAMP Stack</a:t>
            </a:r>
          </a:p>
        </p:txBody>
      </p:sp>
      <p:sp>
        <p:nvSpPr>
          <p:cNvPr id="3" name="Content Placeholder 2"/>
          <p:cNvSpPr>
            <a:spLocks noGrp="1"/>
          </p:cNvSpPr>
          <p:nvPr>
            <p:ph idx="1"/>
          </p:nvPr>
        </p:nvSpPr>
        <p:spPr/>
        <p:txBody>
          <a:bodyPr>
            <a:normAutofit lnSpcReduction="10000"/>
          </a:bodyPr>
          <a:lstStyle/>
          <a:p>
            <a:r>
              <a:rPr lang="en-US" dirty="0"/>
              <a:t>LAMP = Linux / Apache / MySQL / PHP</a:t>
            </a:r>
          </a:p>
          <a:p>
            <a:r>
              <a:rPr lang="en-US" dirty="0"/>
              <a:t>Apache HTTP</a:t>
            </a:r>
          </a:p>
          <a:p>
            <a:pPr lvl="1"/>
            <a:r>
              <a:rPr lang="en-US" dirty="0"/>
              <a:t>Around since 1995</a:t>
            </a:r>
          </a:p>
          <a:p>
            <a:pPr lvl="1"/>
            <a:r>
              <a:rPr lang="en-US" dirty="0"/>
              <a:t>Serves an estimated ~55% of all websites (as of June of 2013)</a:t>
            </a:r>
          </a:p>
          <a:p>
            <a:pPr lvl="1"/>
            <a:r>
              <a:rPr lang="en-US" dirty="0"/>
              <a:t>Can run on Windows, Linux, Mac</a:t>
            </a:r>
          </a:p>
          <a:p>
            <a:r>
              <a:rPr lang="en-US" dirty="0"/>
              <a:t>MySQL</a:t>
            </a:r>
          </a:p>
          <a:p>
            <a:pPr lvl="1"/>
            <a:r>
              <a:rPr lang="en-US" dirty="0"/>
              <a:t>Open source database</a:t>
            </a:r>
          </a:p>
          <a:p>
            <a:pPr lvl="1"/>
            <a:r>
              <a:rPr lang="en-US" dirty="0"/>
              <a:t>Free</a:t>
            </a:r>
          </a:p>
          <a:p>
            <a:r>
              <a:rPr lang="en-US" dirty="0"/>
              <a:t>PHP</a:t>
            </a:r>
          </a:p>
          <a:p>
            <a:pPr lvl="1"/>
            <a:r>
              <a:rPr lang="en-US" dirty="0"/>
              <a:t>Server side scripting language for web development</a:t>
            </a:r>
          </a:p>
          <a:p>
            <a:pPr lvl="1"/>
            <a:r>
              <a:rPr lang="en-US" dirty="0"/>
              <a:t>Can also be used as a general-purpose programming language</a:t>
            </a:r>
          </a:p>
        </p:txBody>
      </p:sp>
    </p:spTree>
    <p:extLst>
      <p:ext uri="{BB962C8B-B14F-4D97-AF65-F5344CB8AC3E}">
        <p14:creationId xmlns:p14="http://schemas.microsoft.com/office/powerpoint/2010/main" val="3871567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a:t>
            </a:r>
          </a:p>
        </p:txBody>
      </p:sp>
      <p:sp>
        <p:nvSpPr>
          <p:cNvPr id="3" name="Content Placeholder 2"/>
          <p:cNvSpPr>
            <a:spLocks noGrp="1"/>
          </p:cNvSpPr>
          <p:nvPr>
            <p:ph idx="1"/>
          </p:nvPr>
        </p:nvSpPr>
        <p:spPr>
          <a:xfrm>
            <a:off x="1024128" y="2286000"/>
            <a:ext cx="9720073" cy="2260600"/>
          </a:xfrm>
        </p:spPr>
        <p:txBody>
          <a:bodyPr>
            <a:noAutofit/>
          </a:bodyPr>
          <a:lstStyle/>
          <a:p>
            <a:r>
              <a:rPr lang="en-US" sz="2800" dirty="0"/>
              <a:t>To install all necessary tools for your new Web Server, we can type everything we need to install in one single command: </a:t>
            </a:r>
            <a:br>
              <a:rPr lang="en-US" sz="2800" dirty="0"/>
            </a:br>
            <a:endParaRPr lang="en-US" sz="2800" dirty="0"/>
          </a:p>
          <a:p>
            <a:pPr lvl="1"/>
            <a:r>
              <a:rPr lang="en-US" sz="2800" dirty="0" err="1"/>
              <a:t>sudo</a:t>
            </a:r>
            <a:r>
              <a:rPr lang="en-US" sz="2800" dirty="0"/>
              <a:t> apt-get install apache2 </a:t>
            </a:r>
            <a:r>
              <a:rPr lang="en-US" sz="2800" dirty="0" err="1"/>
              <a:t>mysql</a:t>
            </a:r>
            <a:r>
              <a:rPr lang="en-US" sz="2800" dirty="0"/>
              <a:t>-server </a:t>
            </a:r>
            <a:r>
              <a:rPr lang="en-US" sz="2800" dirty="0" err="1"/>
              <a:t>mysql</a:t>
            </a:r>
            <a:r>
              <a:rPr lang="en-US" sz="2800" dirty="0"/>
              <a:t>-client php7.0-mysql php7.0-curl php7.0-json php7.0-cgi php7.0 libapache2-mod-php7.0 </a:t>
            </a:r>
            <a:r>
              <a:rPr lang="en-US" sz="2800" dirty="0" err="1"/>
              <a:t>php</a:t>
            </a:r>
            <a:r>
              <a:rPr lang="en-US" sz="2800" dirty="0"/>
              <a:t>-cli</a:t>
            </a:r>
          </a:p>
          <a:p>
            <a:pPr lvl="1"/>
            <a:r>
              <a:rPr lang="en-US" sz="2800" dirty="0" err="1"/>
              <a:t>sudo</a:t>
            </a:r>
            <a:r>
              <a:rPr lang="en-US" sz="2800" dirty="0"/>
              <a:t> service apache2 restart or </a:t>
            </a:r>
            <a:r>
              <a:rPr lang="en-US" sz="2800" dirty="0" err="1"/>
              <a:t>sudo</a:t>
            </a:r>
            <a:r>
              <a:rPr lang="en-US" sz="2800" dirty="0"/>
              <a:t> </a:t>
            </a:r>
            <a:r>
              <a:rPr lang="en-US" sz="2800" dirty="0" err="1"/>
              <a:t>systemctl</a:t>
            </a:r>
            <a:r>
              <a:rPr lang="en-US" sz="2800" dirty="0"/>
              <a:t> restart apache2</a:t>
            </a:r>
          </a:p>
        </p:txBody>
      </p:sp>
    </p:spTree>
    <p:extLst>
      <p:ext uri="{BB962C8B-B14F-4D97-AF65-F5344CB8AC3E}">
        <p14:creationId xmlns:p14="http://schemas.microsoft.com/office/powerpoint/2010/main" val="42221941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Vhosts</a:t>
            </a:r>
            <a:r>
              <a:rPr lang="en-US" dirty="0"/>
              <a:t> and Reverse proxy</a:t>
            </a:r>
          </a:p>
        </p:txBody>
      </p:sp>
      <p:sp>
        <p:nvSpPr>
          <p:cNvPr id="3" name="Content Placeholder 2"/>
          <p:cNvSpPr>
            <a:spLocks noGrp="1"/>
          </p:cNvSpPr>
          <p:nvPr>
            <p:ph idx="1"/>
          </p:nvPr>
        </p:nvSpPr>
        <p:spPr/>
        <p:txBody>
          <a:bodyPr/>
          <a:lstStyle/>
          <a:p>
            <a:pPr marL="0" indent="0">
              <a:buNone/>
            </a:pPr>
            <a:r>
              <a:rPr lang="en-US" b="1" dirty="0"/>
              <a:t>Virtual hosting</a:t>
            </a:r>
            <a:r>
              <a:rPr lang="en-US" dirty="0"/>
              <a:t> is a method for </a:t>
            </a:r>
            <a:r>
              <a:rPr lang="en-US" b="1" dirty="0"/>
              <a:t>hosting</a:t>
            </a:r>
            <a:r>
              <a:rPr lang="en-US" dirty="0"/>
              <a:t> multiple domain names (with separate handling of each name) on a single server (or pool of servers). This allows one server to share its resources, such as memory and processor cycles, without requiring all services provided to use the same </a:t>
            </a:r>
            <a:r>
              <a:rPr lang="en-US" b="1" dirty="0"/>
              <a:t>host</a:t>
            </a:r>
            <a:r>
              <a:rPr lang="en-US" dirty="0"/>
              <a:t> name.</a:t>
            </a:r>
          </a:p>
          <a:p>
            <a:pPr marL="0" indent="0">
              <a:buNone/>
            </a:pPr>
            <a:r>
              <a:rPr lang="en-US" dirty="0"/>
              <a:t>A </a:t>
            </a:r>
            <a:r>
              <a:rPr lang="en-US" b="1" dirty="0"/>
              <a:t>reverse proxy (or gateway)</a:t>
            </a:r>
            <a:r>
              <a:rPr lang="en-US" dirty="0"/>
              <a:t> appears to the client just like an ordinary web server. No special configuration on the client is necessary. The client makes ordinary requests for content in the namespace of the reverse proxy. The reverse proxy then decides where to send those requests and returns the content as if it were itself the origin.</a:t>
            </a:r>
          </a:p>
          <a:p>
            <a:pPr marL="0" indent="0">
              <a:buNone/>
            </a:pPr>
            <a:endParaRPr lang="en-US" dirty="0"/>
          </a:p>
          <a:p>
            <a:pPr marL="0" indent="0">
              <a:buNone/>
            </a:pPr>
            <a:r>
              <a:rPr lang="en-US" dirty="0">
                <a:hlinkClick r:id="rId2"/>
              </a:rPr>
              <a:t>https://httpd.apache.org/docs/current/mod/mod_proxy.html</a:t>
            </a:r>
            <a:r>
              <a:rPr lang="en-US" dirty="0"/>
              <a:t> </a:t>
            </a:r>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8250674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no </a:t>
            </a:r>
            <a:r>
              <a:rPr lang="en-US" dirty="0" err="1"/>
              <a:t>cifs</a:t>
            </a:r>
            <a:r>
              <a:rPr lang="en-US"/>
              <a:t> share</a:t>
            </a:r>
            <a:endParaRPr lang="en-US" dirty="0"/>
          </a:p>
        </p:txBody>
      </p:sp>
      <p:pic>
        <p:nvPicPr>
          <p:cNvPr id="5" name="Content Placeholder 4"/>
          <p:cNvPicPr>
            <a:picLocks noGrp="1" noChangeAspect="1"/>
          </p:cNvPicPr>
          <p:nvPr>
            <p:ph idx="1"/>
          </p:nvPr>
        </p:nvPicPr>
        <p:blipFill>
          <a:blip r:embed="rId3"/>
          <a:stretch>
            <a:fillRect/>
          </a:stretch>
        </p:blipFill>
        <p:spPr>
          <a:xfrm>
            <a:off x="1422400" y="1663991"/>
            <a:ext cx="9484360" cy="4948915"/>
          </a:xfrm>
          <a:prstGeom prst="rect">
            <a:avLst/>
          </a:prstGeom>
        </p:spPr>
      </p:pic>
    </p:spTree>
    <p:extLst>
      <p:ext uri="{BB962C8B-B14F-4D97-AF65-F5344CB8AC3E}">
        <p14:creationId xmlns:p14="http://schemas.microsoft.com/office/powerpoint/2010/main" val="22385007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98394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59" y="627991"/>
            <a:ext cx="8874570" cy="1167096"/>
          </a:xfrm>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522413" y="2114550"/>
            <a:ext cx="10669587" cy="3240088"/>
          </a:xfrm>
        </p:spPr>
        <p:txBody>
          <a:bodyPr/>
          <a:lstStyle/>
          <a:p>
            <a:r>
              <a:rPr lang="en-US" sz="3600" dirty="0"/>
              <a:t>GitHub </a:t>
            </a:r>
            <a:r>
              <a:rPr lang="en-US" sz="3600" dirty="0">
                <a:hlinkClick r:id="rId2"/>
              </a:rPr>
              <a:t>https://github.com/jldeen/learnlinux</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Linux?</a:t>
            </a:r>
          </a:p>
        </p:txBody>
      </p:sp>
      <p:sp>
        <p:nvSpPr>
          <p:cNvPr id="3" name="Content Placeholder 2"/>
          <p:cNvSpPr>
            <a:spLocks noGrp="1"/>
          </p:cNvSpPr>
          <p:nvPr>
            <p:ph idx="1"/>
          </p:nvPr>
        </p:nvSpPr>
        <p:spPr/>
        <p:txBody>
          <a:bodyPr/>
          <a:lstStyle/>
          <a:p>
            <a:r>
              <a:rPr lang="en-US" dirty="0"/>
              <a:t>Cost – Free </a:t>
            </a:r>
          </a:p>
          <a:p>
            <a:r>
              <a:rPr lang="en-US" dirty="0"/>
              <a:t>Security – Some might argue it’s a stronger OS than Windows considering most viruses are written for the Windows platform</a:t>
            </a:r>
          </a:p>
          <a:p>
            <a:r>
              <a:rPr lang="en-US" dirty="0"/>
              <a:t>Versatility – It can work on extremely old hardware and requires very little computing power (Raspberry Pi)</a:t>
            </a:r>
          </a:p>
          <a:p>
            <a:r>
              <a:rPr lang="en-US" dirty="0"/>
              <a:t>Software – The vast majority of Linux software is open source and free. Not only is there a zero cost associated, but you can also usually modify the source code and add more features if you have programming experience</a:t>
            </a:r>
          </a:p>
          <a:p>
            <a:r>
              <a:rPr lang="en-US" dirty="0"/>
              <a:t>Speed – In many cases, Linux distributions are found to be faster and snappier than Windows and Mac</a:t>
            </a:r>
          </a:p>
        </p:txBody>
      </p:sp>
    </p:spTree>
    <p:extLst>
      <p:ext uri="{BB962C8B-B14F-4D97-AF65-F5344CB8AC3E}">
        <p14:creationId xmlns:p14="http://schemas.microsoft.com/office/powerpoint/2010/main" val="11406762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Most Popular Linux Distributions</a:t>
            </a:r>
          </a:p>
        </p:txBody>
      </p:sp>
      <p:sp>
        <p:nvSpPr>
          <p:cNvPr id="3" name="Content Placeholder 2"/>
          <p:cNvSpPr>
            <a:spLocks noGrp="1"/>
          </p:cNvSpPr>
          <p:nvPr>
            <p:ph idx="1"/>
          </p:nvPr>
        </p:nvSpPr>
        <p:spPr/>
        <p:txBody>
          <a:bodyPr>
            <a:normAutofit fontScale="92500" lnSpcReduction="20000"/>
          </a:bodyPr>
          <a:lstStyle/>
          <a:p>
            <a:r>
              <a:rPr lang="en-US" dirty="0" err="1"/>
              <a:t>Debian</a:t>
            </a:r>
            <a:endParaRPr lang="en-US" dirty="0"/>
          </a:p>
          <a:p>
            <a:pPr lvl="1"/>
            <a:r>
              <a:rPr lang="en-US" dirty="0"/>
              <a:t>Composed of only free, open sourced software</a:t>
            </a:r>
          </a:p>
          <a:p>
            <a:r>
              <a:rPr lang="en-US" dirty="0"/>
              <a:t>Ubuntu</a:t>
            </a:r>
          </a:p>
          <a:p>
            <a:pPr lvl="1"/>
            <a:r>
              <a:rPr lang="en-US" dirty="0" err="1"/>
              <a:t>Debian</a:t>
            </a:r>
            <a:r>
              <a:rPr lang="en-US" dirty="0"/>
              <a:t>-based</a:t>
            </a:r>
          </a:p>
          <a:p>
            <a:r>
              <a:rPr lang="en-US" dirty="0"/>
              <a:t>Linux Mint</a:t>
            </a:r>
          </a:p>
          <a:p>
            <a:pPr lvl="1"/>
            <a:r>
              <a:rPr lang="en-US" dirty="0"/>
              <a:t>Built on top of Ubuntu</a:t>
            </a:r>
          </a:p>
          <a:p>
            <a:r>
              <a:rPr lang="en-US" dirty="0"/>
              <a:t>Fedora</a:t>
            </a:r>
          </a:p>
          <a:p>
            <a:pPr lvl="1"/>
            <a:r>
              <a:rPr lang="en-US" dirty="0"/>
              <a:t>Fedora doesn’t make its own desktop environment or other </a:t>
            </a:r>
            <a:br>
              <a:rPr lang="en-US" dirty="0"/>
            </a:br>
            <a:r>
              <a:rPr lang="en-US" dirty="0"/>
              <a:t>software. Instead, the Fedora project uses “upstream” software</a:t>
            </a:r>
          </a:p>
          <a:p>
            <a:pPr lvl="1"/>
            <a:r>
              <a:rPr lang="en-US" dirty="0"/>
              <a:t>Comes with GNOME 3, by default</a:t>
            </a:r>
          </a:p>
          <a:p>
            <a:r>
              <a:rPr lang="en-US" dirty="0"/>
              <a:t>Cent OS / RHEL (Red Hat Enterprise Linux)</a:t>
            </a:r>
          </a:p>
          <a:p>
            <a:pPr lvl="1"/>
            <a:r>
              <a:rPr lang="en-US" dirty="0"/>
              <a:t>Commercial Linux Distribution</a:t>
            </a:r>
          </a:p>
          <a:p>
            <a:pPr lvl="1"/>
            <a:r>
              <a:rPr lang="en-US" dirty="0"/>
              <a:t>Intended for servers and workstations</a:t>
            </a:r>
          </a:p>
          <a:p>
            <a:endParaRPr lang="en-US" dirty="0"/>
          </a:p>
        </p:txBody>
      </p:sp>
      <p:sp>
        <p:nvSpPr>
          <p:cNvPr id="6" name="Content Placeholder 2"/>
          <p:cNvSpPr txBox="1">
            <a:spLocks/>
          </p:cNvSpPr>
          <p:nvPr/>
        </p:nvSpPr>
        <p:spPr>
          <a:xfrm>
            <a:off x="6880645" y="2281825"/>
            <a:ext cx="5859621" cy="425884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err="1"/>
              <a:t>openSUSE</a:t>
            </a:r>
            <a:r>
              <a:rPr lang="en-US" dirty="0"/>
              <a:t> / SUSE Linux Enterprise</a:t>
            </a:r>
          </a:p>
          <a:p>
            <a:pPr lvl="1"/>
            <a:r>
              <a:rPr lang="en-US" dirty="0"/>
              <a:t>Community created; sponsored by Novell</a:t>
            </a:r>
          </a:p>
          <a:p>
            <a:r>
              <a:rPr lang="en-US" dirty="0" err="1"/>
              <a:t>Mageia</a:t>
            </a:r>
            <a:r>
              <a:rPr lang="en-US" dirty="0"/>
              <a:t> / </a:t>
            </a:r>
            <a:r>
              <a:rPr lang="en-US" dirty="0" err="1"/>
              <a:t>Mandriva</a:t>
            </a:r>
            <a:endParaRPr lang="en-US" dirty="0"/>
          </a:p>
          <a:p>
            <a:pPr lvl="1"/>
            <a:r>
              <a:rPr lang="en-US" dirty="0"/>
              <a:t> Fork of </a:t>
            </a:r>
            <a:r>
              <a:rPr lang="en-US" dirty="0" err="1"/>
              <a:t>Mandriva</a:t>
            </a:r>
            <a:r>
              <a:rPr lang="en-US" dirty="0"/>
              <a:t> Linux created in 2011</a:t>
            </a:r>
          </a:p>
          <a:p>
            <a:r>
              <a:rPr lang="en-US" dirty="0"/>
              <a:t>Arch Linux</a:t>
            </a:r>
          </a:p>
          <a:p>
            <a:pPr lvl="1"/>
            <a:r>
              <a:rPr lang="en-US" dirty="0"/>
              <a:t>Lightweight, minimal</a:t>
            </a:r>
          </a:p>
          <a:p>
            <a:pPr lvl="1"/>
            <a:r>
              <a:rPr lang="en-US" dirty="0"/>
              <a:t>Uses a “rolling release” model</a:t>
            </a:r>
          </a:p>
          <a:p>
            <a:r>
              <a:rPr lang="en-US" dirty="0" err="1"/>
              <a:t>Slackware</a:t>
            </a:r>
            <a:r>
              <a:rPr lang="en-US" dirty="0"/>
              <a:t> Linux</a:t>
            </a:r>
          </a:p>
          <a:p>
            <a:pPr lvl="1"/>
            <a:r>
              <a:rPr lang="en-US" dirty="0"/>
              <a:t>Oldest </a:t>
            </a:r>
            <a:r>
              <a:rPr lang="en-US" dirty="0" err="1"/>
              <a:t>distrio</a:t>
            </a:r>
            <a:r>
              <a:rPr lang="en-US" dirty="0"/>
              <a:t> that’s still maintained</a:t>
            </a:r>
          </a:p>
          <a:p>
            <a:r>
              <a:rPr lang="en-US" dirty="0"/>
              <a:t>Puppy Linux</a:t>
            </a:r>
          </a:p>
          <a:p>
            <a:pPr lvl="1"/>
            <a:r>
              <a:rPr lang="en-US" dirty="0"/>
              <a:t>Latest version built on </a:t>
            </a:r>
            <a:r>
              <a:rPr lang="en-US" dirty="0" err="1"/>
              <a:t>Slackware</a:t>
            </a:r>
            <a:endParaRPr lang="en-US" dirty="0"/>
          </a:p>
          <a:p>
            <a:pPr lvl="1"/>
            <a:r>
              <a:rPr lang="en-US" dirty="0"/>
              <a:t>ISO file is only 161 MB</a:t>
            </a:r>
          </a:p>
          <a:p>
            <a:pPr marL="0" indent="0">
              <a:buNone/>
            </a:pPr>
            <a:endParaRPr lang="en-US" dirty="0"/>
          </a:p>
        </p:txBody>
      </p:sp>
    </p:spTree>
    <p:extLst>
      <p:ext uri="{BB962C8B-B14F-4D97-AF65-F5344CB8AC3E}">
        <p14:creationId xmlns:p14="http://schemas.microsoft.com/office/powerpoint/2010/main" val="21055920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Environments</a:t>
            </a:r>
          </a:p>
        </p:txBody>
      </p:sp>
      <p:sp>
        <p:nvSpPr>
          <p:cNvPr id="3" name="Content Placeholder 2"/>
          <p:cNvSpPr>
            <a:spLocks noGrp="1"/>
          </p:cNvSpPr>
          <p:nvPr>
            <p:ph idx="1"/>
          </p:nvPr>
        </p:nvSpPr>
        <p:spPr/>
        <p:txBody>
          <a:bodyPr/>
          <a:lstStyle/>
          <a:p>
            <a:r>
              <a:rPr lang="en-US" dirty="0"/>
              <a:t>Desktop Environments</a:t>
            </a:r>
          </a:p>
          <a:p>
            <a:pPr lvl="1"/>
            <a:r>
              <a:rPr lang="en-US" dirty="0"/>
              <a:t>Think of them like GUIs</a:t>
            </a:r>
          </a:p>
          <a:p>
            <a:pPr lvl="2"/>
            <a:r>
              <a:rPr lang="en-US" dirty="0"/>
              <a:t>XFCE</a:t>
            </a:r>
          </a:p>
          <a:p>
            <a:pPr lvl="2"/>
            <a:r>
              <a:rPr lang="en-US" dirty="0"/>
              <a:t>Gnome</a:t>
            </a:r>
          </a:p>
          <a:p>
            <a:pPr lvl="2"/>
            <a:r>
              <a:rPr lang="en-US" dirty="0"/>
              <a:t>KDE</a:t>
            </a:r>
          </a:p>
          <a:p>
            <a:pPr lvl="2"/>
            <a:r>
              <a:rPr lang="en-US" dirty="0"/>
              <a:t>Unity</a:t>
            </a:r>
          </a:p>
          <a:p>
            <a:pPr lvl="3"/>
            <a:r>
              <a:rPr lang="en-US" dirty="0"/>
              <a:t>Installed by default in 14.04 and 16.04</a:t>
            </a:r>
          </a:p>
          <a:p>
            <a:pPr lvl="2"/>
            <a:r>
              <a:rPr lang="en-US" dirty="0"/>
              <a:t>Cinnamon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537" y="2538374"/>
            <a:ext cx="3486912" cy="2179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275" y="3177658"/>
            <a:ext cx="4101525" cy="25634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595" y="4302709"/>
            <a:ext cx="3411322" cy="2132076"/>
          </a:xfrm>
          <a:prstGeom prst="rect">
            <a:avLst/>
          </a:prstGeom>
        </p:spPr>
      </p:pic>
    </p:spTree>
    <p:extLst>
      <p:ext uri="{BB962C8B-B14F-4D97-AF65-F5344CB8AC3E}">
        <p14:creationId xmlns:p14="http://schemas.microsoft.com/office/powerpoint/2010/main" val="10362855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a:t>
            </a:r>
          </a:p>
        </p:txBody>
      </p:sp>
      <p:pic>
        <p:nvPicPr>
          <p:cNvPr id="4" name="Picture 3"/>
          <p:cNvPicPr>
            <a:picLocks noChangeAspect="1"/>
          </p:cNvPicPr>
          <p:nvPr/>
        </p:nvPicPr>
        <p:blipFill>
          <a:blip r:embed="rId2"/>
          <a:stretch>
            <a:fillRect/>
          </a:stretch>
        </p:blipFill>
        <p:spPr>
          <a:xfrm>
            <a:off x="2771777" y="2439690"/>
            <a:ext cx="6753224" cy="4181772"/>
          </a:xfrm>
          <a:prstGeom prst="rect">
            <a:avLst/>
          </a:prstGeom>
        </p:spPr>
      </p:pic>
    </p:spTree>
    <p:extLst>
      <p:ext uri="{BB962C8B-B14F-4D97-AF65-F5344CB8AC3E}">
        <p14:creationId xmlns:p14="http://schemas.microsoft.com/office/powerpoint/2010/main" val="16810456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(UNIX) Basics Commands</a:t>
            </a:r>
          </a:p>
        </p:txBody>
      </p:sp>
      <p:sp>
        <p:nvSpPr>
          <p:cNvPr id="3" name="Content Placeholder 2"/>
          <p:cNvSpPr>
            <a:spLocks noGrp="1"/>
          </p:cNvSpPr>
          <p:nvPr>
            <p:ph idx="1"/>
          </p:nvPr>
        </p:nvSpPr>
        <p:spPr>
          <a:xfrm>
            <a:off x="1024128" y="1823748"/>
            <a:ext cx="10529644" cy="4859960"/>
          </a:xfrm>
        </p:spPr>
        <p:txBody>
          <a:bodyPr>
            <a:normAutofit fontScale="47500" lnSpcReduction="20000"/>
          </a:bodyPr>
          <a:lstStyle/>
          <a:p>
            <a:r>
              <a:rPr lang="en-US" sz="4600" dirty="0">
                <a:hlinkClick r:id="rId2"/>
              </a:rPr>
              <a:t>http://jessicadeen.com/tech/microsoft/15-ubuntu-linux-commands-everyone-should-know/</a:t>
            </a:r>
            <a:endParaRPr lang="en-US" sz="4600" dirty="0"/>
          </a:p>
          <a:p>
            <a:r>
              <a:rPr lang="en-US" sz="5100" dirty="0"/>
              <a:t>man</a:t>
            </a:r>
          </a:p>
          <a:p>
            <a:pPr lvl="1"/>
            <a:r>
              <a:rPr lang="en-US" sz="5100" dirty="0"/>
              <a:t>“Manual”</a:t>
            </a:r>
          </a:p>
          <a:p>
            <a:r>
              <a:rPr lang="en-US" sz="5100" dirty="0"/>
              <a:t>ls</a:t>
            </a:r>
          </a:p>
          <a:p>
            <a:pPr lvl="1"/>
            <a:r>
              <a:rPr lang="en-US" sz="5100" dirty="0"/>
              <a:t>“List” </a:t>
            </a:r>
          </a:p>
          <a:p>
            <a:pPr lvl="1"/>
            <a:r>
              <a:rPr lang="en-US" sz="5100" dirty="0"/>
              <a:t>Equivalent to “</a:t>
            </a:r>
            <a:r>
              <a:rPr lang="en-US" sz="5100" dirty="0" err="1"/>
              <a:t>dir</a:t>
            </a:r>
            <a:r>
              <a:rPr lang="en-US" sz="5100" dirty="0"/>
              <a:t>” in CMD</a:t>
            </a:r>
          </a:p>
          <a:p>
            <a:r>
              <a:rPr lang="en-US" sz="5100" dirty="0" err="1"/>
              <a:t>pwd</a:t>
            </a:r>
            <a:endParaRPr lang="en-US" sz="5100" dirty="0"/>
          </a:p>
          <a:p>
            <a:pPr lvl="1"/>
            <a:r>
              <a:rPr lang="en-US" sz="5100" dirty="0"/>
              <a:t>“Print Working Directory”</a:t>
            </a:r>
          </a:p>
          <a:p>
            <a:r>
              <a:rPr lang="en-US" sz="5100" dirty="0" err="1"/>
              <a:t>sudo</a:t>
            </a:r>
            <a:endParaRPr lang="en-US" sz="5100" dirty="0"/>
          </a:p>
          <a:p>
            <a:pPr lvl="1"/>
            <a:r>
              <a:rPr lang="en-US" sz="5100" dirty="0"/>
              <a:t>Think of this as UAC – elevate current user to root permissions for specific commands</a:t>
            </a:r>
          </a:p>
          <a:p>
            <a:r>
              <a:rPr lang="en-US" sz="5100" dirty="0"/>
              <a:t>Text Editors:</a:t>
            </a:r>
          </a:p>
          <a:p>
            <a:pPr lvl="1"/>
            <a:r>
              <a:rPr lang="en-US" sz="5100" dirty="0" err="1"/>
              <a:t>nano</a:t>
            </a:r>
            <a:endParaRPr lang="en-US" sz="5100" dirty="0"/>
          </a:p>
          <a:p>
            <a:pPr lvl="1"/>
            <a:r>
              <a:rPr lang="en-US" sz="5100" dirty="0"/>
              <a:t>vim</a:t>
            </a:r>
          </a:p>
          <a:p>
            <a:endParaRPr lang="en-US" dirty="0"/>
          </a:p>
        </p:txBody>
      </p:sp>
    </p:spTree>
    <p:extLst>
      <p:ext uri="{BB962C8B-B14F-4D97-AF65-F5344CB8AC3E}">
        <p14:creationId xmlns:p14="http://schemas.microsoft.com/office/powerpoint/2010/main" val="34822008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349673" cy="706964"/>
          </a:xfrm>
        </p:spPr>
        <p:txBody>
          <a:bodyPr/>
          <a:lstStyle/>
          <a:p>
            <a:r>
              <a:rPr lang="en-US" dirty="0"/>
              <a:t>Linux (UNIX) Basics Commands (Cont’d)</a:t>
            </a:r>
          </a:p>
        </p:txBody>
      </p:sp>
      <p:sp>
        <p:nvSpPr>
          <p:cNvPr id="3" name="Content Placeholder 2"/>
          <p:cNvSpPr>
            <a:spLocks noGrp="1"/>
          </p:cNvSpPr>
          <p:nvPr>
            <p:ph idx="1"/>
          </p:nvPr>
        </p:nvSpPr>
        <p:spPr>
          <a:xfrm>
            <a:off x="1154954" y="1740981"/>
            <a:ext cx="9839905" cy="4182496"/>
          </a:xfrm>
        </p:spPr>
        <p:txBody>
          <a:bodyPr>
            <a:noAutofit/>
          </a:bodyPr>
          <a:lstStyle/>
          <a:p>
            <a:r>
              <a:rPr lang="en-US" sz="2400" dirty="0"/>
              <a:t>mv</a:t>
            </a:r>
          </a:p>
          <a:p>
            <a:pPr lvl="1"/>
            <a:r>
              <a:rPr lang="en-US" sz="2400" dirty="0"/>
              <a:t>Move</a:t>
            </a:r>
          </a:p>
          <a:p>
            <a:r>
              <a:rPr lang="en-US" sz="2400" dirty="0" err="1"/>
              <a:t>cp</a:t>
            </a:r>
            <a:endParaRPr lang="en-US" sz="2400" dirty="0"/>
          </a:p>
          <a:p>
            <a:pPr lvl="1"/>
            <a:r>
              <a:rPr lang="en-US" sz="2400" dirty="0"/>
              <a:t>Copy</a:t>
            </a:r>
          </a:p>
          <a:p>
            <a:r>
              <a:rPr lang="en-US" sz="2400" dirty="0" err="1"/>
              <a:t>crontab</a:t>
            </a:r>
            <a:endParaRPr lang="en-US" sz="2400" dirty="0"/>
          </a:p>
          <a:p>
            <a:pPr lvl="1"/>
            <a:r>
              <a:rPr lang="en-US" sz="2400" dirty="0" err="1"/>
              <a:t>cron</a:t>
            </a:r>
            <a:r>
              <a:rPr lang="en-US" sz="2400" dirty="0"/>
              <a:t> table</a:t>
            </a:r>
          </a:p>
          <a:p>
            <a:pPr lvl="1"/>
            <a:r>
              <a:rPr lang="en-US" sz="2400" dirty="0"/>
              <a:t>Think of it like scheduled tasks on Windows Server</a:t>
            </a:r>
          </a:p>
          <a:p>
            <a:r>
              <a:rPr lang="en-US" sz="2400" dirty="0"/>
              <a:t>history | </a:t>
            </a:r>
            <a:r>
              <a:rPr lang="en-US" sz="2400" dirty="0" err="1"/>
              <a:t>grep</a:t>
            </a:r>
            <a:r>
              <a:rPr lang="en-US" sz="2400" dirty="0"/>
              <a:t> “search string”</a:t>
            </a:r>
          </a:p>
          <a:p>
            <a:pPr lvl="1"/>
            <a:r>
              <a:rPr lang="en-US" sz="2400" dirty="0"/>
              <a:t>Pipe = Sends data from one program to another</a:t>
            </a:r>
          </a:p>
          <a:p>
            <a:r>
              <a:rPr lang="en-US" sz="2400" dirty="0"/>
              <a:t>Recommend Code Academy’s “Learn the Command Line” course to become more familiar with CLI</a:t>
            </a:r>
          </a:p>
          <a:p>
            <a:endParaRPr lang="en-US" sz="2400" dirty="0"/>
          </a:p>
        </p:txBody>
      </p:sp>
    </p:spTree>
    <p:extLst>
      <p:ext uri="{BB962C8B-B14F-4D97-AF65-F5344CB8AC3E}">
        <p14:creationId xmlns:p14="http://schemas.microsoft.com/office/powerpoint/2010/main" val="11361559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Repositories</a:t>
            </a:r>
          </a:p>
        </p:txBody>
      </p:sp>
      <p:sp>
        <p:nvSpPr>
          <p:cNvPr id="3" name="Content Placeholder 2"/>
          <p:cNvSpPr>
            <a:spLocks noGrp="1"/>
          </p:cNvSpPr>
          <p:nvPr>
            <p:ph idx="1"/>
          </p:nvPr>
        </p:nvSpPr>
        <p:spPr>
          <a:xfrm>
            <a:off x="1024128" y="1925320"/>
            <a:ext cx="9720073" cy="4023360"/>
          </a:xfrm>
        </p:spPr>
        <p:txBody>
          <a:bodyPr>
            <a:normAutofit/>
          </a:bodyPr>
          <a:lstStyle/>
          <a:p>
            <a:r>
              <a:rPr lang="en-US" sz="2400" dirty="0"/>
              <a:t>What are software repositories?</a:t>
            </a:r>
          </a:p>
          <a:p>
            <a:pPr lvl="1"/>
            <a:r>
              <a:rPr lang="en-US" sz="2400" dirty="0"/>
              <a:t>Storage locations from which software packages may be retrieved and installed on a computer.</a:t>
            </a:r>
          </a:p>
          <a:p>
            <a:pPr lvl="1"/>
            <a:r>
              <a:rPr lang="en-US" sz="2400" dirty="0"/>
              <a:t>Each Linux distribution hosts their own software repositories</a:t>
            </a:r>
          </a:p>
          <a:p>
            <a:r>
              <a:rPr lang="en-US" sz="2400" dirty="0"/>
              <a:t> Installing software on Linux involves package managers and software repositories</a:t>
            </a:r>
          </a:p>
          <a:p>
            <a:pPr lvl="1"/>
            <a:r>
              <a:rPr lang="en-US" sz="2400" dirty="0"/>
              <a:t>Package manager – Think of it like an app store, except they were the original app store. </a:t>
            </a:r>
          </a:p>
        </p:txBody>
      </p:sp>
      <p:sp>
        <p:nvSpPr>
          <p:cNvPr id="4" name="TextBox 3"/>
          <p:cNvSpPr txBox="1"/>
          <p:nvPr/>
        </p:nvSpPr>
        <p:spPr>
          <a:xfrm>
            <a:off x="4145216" y="5106352"/>
            <a:ext cx="3477895" cy="1477328"/>
          </a:xfrm>
          <a:prstGeom prst="rect">
            <a:avLst/>
          </a:prstGeom>
          <a:noFill/>
        </p:spPr>
        <p:txBody>
          <a:bodyPr wrap="square" rtlCol="0">
            <a:spAutoFit/>
          </a:bodyPr>
          <a:lstStyle/>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update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upgrade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a:t>
            </a:r>
            <a:r>
              <a:rPr lang="en-US" dirty="0" err="1">
                <a:solidFill>
                  <a:schemeClr val="tx1">
                    <a:lumMod val="65000"/>
                    <a:lumOff val="35000"/>
                  </a:schemeClr>
                </a:solidFill>
              </a:rPr>
              <a:t>git</a:t>
            </a:r>
            <a:endParaRPr lang="en-US" dirty="0">
              <a:solidFill>
                <a:schemeClr val="tx1">
                  <a:lumMod val="65000"/>
                  <a:lumOff val="35000"/>
                </a:schemeClr>
              </a:solidFill>
            </a:endParaRP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vim</a:t>
            </a:r>
          </a:p>
          <a:p>
            <a:endParaRPr lang="en-US" dirty="0"/>
          </a:p>
        </p:txBody>
      </p:sp>
    </p:spTree>
    <p:extLst>
      <p:ext uri="{BB962C8B-B14F-4D97-AF65-F5344CB8AC3E}">
        <p14:creationId xmlns:p14="http://schemas.microsoft.com/office/powerpoint/2010/main" val="30362006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a:t>
            </a:r>
          </a:p>
        </p:txBody>
      </p:sp>
      <p:sp>
        <p:nvSpPr>
          <p:cNvPr id="3" name="Content Placeholder 2"/>
          <p:cNvSpPr>
            <a:spLocks noGrp="1"/>
          </p:cNvSpPr>
          <p:nvPr>
            <p:ph idx="1"/>
          </p:nvPr>
        </p:nvSpPr>
        <p:spPr/>
        <p:txBody>
          <a:bodyPr>
            <a:normAutofit/>
          </a:bodyPr>
          <a:lstStyle/>
          <a:p>
            <a:r>
              <a:rPr lang="en-US" sz="2800" dirty="0" err="1"/>
              <a:t>sudo</a:t>
            </a:r>
            <a:r>
              <a:rPr lang="en-US" sz="2800" dirty="0"/>
              <a:t> apt-get update</a:t>
            </a:r>
          </a:p>
          <a:p>
            <a:pPr lvl="1"/>
            <a:r>
              <a:rPr lang="en-US" sz="2800" dirty="0"/>
              <a:t>Downloads the package lists from the repositories and "updates" them to get information on the newest versions of packages and their dependencies. It will do this for all repositories and PPAs</a:t>
            </a:r>
          </a:p>
          <a:p>
            <a:r>
              <a:rPr lang="en-US" sz="2800" dirty="0" err="1"/>
              <a:t>sudo</a:t>
            </a:r>
            <a:r>
              <a:rPr lang="en-US" sz="2800" dirty="0"/>
              <a:t> apt-get upgrade</a:t>
            </a:r>
          </a:p>
          <a:p>
            <a:pPr lvl="1"/>
            <a:r>
              <a:rPr lang="en-US" sz="2800" dirty="0"/>
              <a:t>Will fetch new versions of packages existing on the machine if APT knows about these new versions by way of apt-get update</a:t>
            </a:r>
          </a:p>
        </p:txBody>
      </p:sp>
    </p:spTree>
    <p:extLst>
      <p:ext uri="{BB962C8B-B14F-4D97-AF65-F5344CB8AC3E}">
        <p14:creationId xmlns:p14="http://schemas.microsoft.com/office/powerpoint/2010/main" val="1630087806"/>
      </p:ext>
    </p:extLst>
  </p:cSld>
  <p:clrMapOvr>
    <a:masterClrMapping/>
  </p:clrMapOvr>
  <p:transition>
    <p:fade/>
  </p:transition>
</p:sld>
</file>

<file path=ppt/theme/_rels/theme11.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ppt/theme/theme9.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5253</TotalTime>
  <Words>913</Words>
  <Application>Microsoft Office PowerPoint</Application>
  <PresentationFormat>Widescreen</PresentationFormat>
  <Paragraphs>150</Paragraphs>
  <Slides>18</Slides>
  <Notes>8</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18</vt:i4>
      </vt:variant>
    </vt:vector>
  </HeadingPairs>
  <TitlesOfParts>
    <vt:vector size="42" baseType="lpstr">
      <vt:lpstr>MS PGothic</vt:lpstr>
      <vt:lpstr>Arial</vt:lpstr>
      <vt:lpstr>Arial Unicode MS</vt:lpstr>
      <vt:lpstr>Calibri</vt:lpstr>
      <vt:lpstr>Consolas</vt:lpstr>
      <vt:lpstr>Segoe UI</vt:lpstr>
      <vt:lpstr>Segoe UI Light</vt:lpstr>
      <vt:lpstr>Segoe UI Semibold</vt:lpstr>
      <vt:lpstr>Segoe UI Semilight</vt:lpstr>
      <vt:lpstr>Tw Cen MT</vt:lpstr>
      <vt:lpstr>Tw Cen MT Condensed</vt:lpstr>
      <vt:lpstr>Wingdings</vt:lpstr>
      <vt:lpstr>Wingdings 3</vt:lpstr>
      <vt:lpstr>Azure Medium</vt:lpstr>
      <vt:lpstr>BUILD CHARCOAL BACKGROUND</vt:lpstr>
      <vt:lpstr>9_Azure_PPT_template 1</vt:lpstr>
      <vt:lpstr>15_Azure_PPT_template 1</vt:lpstr>
      <vt:lpstr>1_MSVID_White_16x9_2012-08-18</vt:lpstr>
      <vt:lpstr>6_WINDOWS 10 COLOR TEMPLATE</vt:lpstr>
      <vt:lpstr>3_5-30610_Microsoft_Ignite_Keynote_Template</vt:lpstr>
      <vt:lpstr>MSVID_White_16x9_2012-08-18</vt:lpstr>
      <vt:lpstr>2_MSVID_White_16x9_2012-08-18</vt:lpstr>
      <vt:lpstr>6-30537_Envision 2016 Keynote Template</vt:lpstr>
      <vt:lpstr>Integral</vt:lpstr>
      <vt:lpstr>So You Want to Learn Linux  </vt:lpstr>
      <vt:lpstr>Why Linux?</vt:lpstr>
      <vt:lpstr>10 Most Popular Linux Distributions</vt:lpstr>
      <vt:lpstr>Desktop Environments</vt:lpstr>
      <vt:lpstr>Terminal</vt:lpstr>
      <vt:lpstr>Linux (UNIX) Basics Commands</vt:lpstr>
      <vt:lpstr>Linux (UNIX) Basics Commands (Cont’d)</vt:lpstr>
      <vt:lpstr>Software Repositories</vt:lpstr>
      <vt:lpstr>Updates</vt:lpstr>
      <vt:lpstr>Building a Web Server - Important Considerations</vt:lpstr>
      <vt:lpstr>LAMP Stack</vt:lpstr>
      <vt:lpstr>Install packages</vt:lpstr>
      <vt:lpstr>Vhosts and Reverse proxy</vt:lpstr>
      <vt:lpstr>PowerPoint Presentation</vt:lpstr>
      <vt:lpstr>Example of no cifs share</vt:lpstr>
      <vt:lpstr>PowerPoint Presentation</vt:lpstr>
      <vt:lpstr>What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67</cp:revision>
  <dcterms:created xsi:type="dcterms:W3CDTF">2016-06-23T22:23:08Z</dcterms:created>
  <dcterms:modified xsi:type="dcterms:W3CDTF">2016-10-07T05:59:27Z</dcterms:modified>
</cp:coreProperties>
</file>